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61" r:id="rId5"/>
    <p:sldId id="267" r:id="rId6"/>
    <p:sldId id="266" r:id="rId7"/>
    <p:sldId id="262" r:id="rId8"/>
    <p:sldId id="26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04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C62258-E4B0-F74B-A3A0-4BCD6328076A}"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C878A-1DD5-904F-99C7-DCBE666A4852}"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62258-E4B0-F74B-A3A0-4BCD6328076A}"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C878A-1DD5-904F-99C7-DCBE666A4852}"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62258-E4B0-F74B-A3A0-4BCD6328076A}"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C878A-1DD5-904F-99C7-DCBE666A4852}"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62258-E4B0-F74B-A3A0-4BCD6328076A}"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C878A-1DD5-904F-99C7-DCBE666A4852}"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C62258-E4B0-F74B-A3A0-4BCD6328076A}"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C878A-1DD5-904F-99C7-DCBE666A4852}"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C62258-E4B0-F74B-A3A0-4BCD6328076A}" type="datetimeFigureOut">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C878A-1DD5-904F-99C7-DCBE666A4852}"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C62258-E4B0-F74B-A3A0-4BCD6328076A}" type="datetimeFigureOut">
              <a:rPr lang="en-US" smtClean="0"/>
              <a:t>3/17/16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0C878A-1DD5-904F-99C7-DCBE666A4852}"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C62258-E4B0-F74B-A3A0-4BCD6328076A}" type="datetimeFigureOut">
              <a:rPr lang="en-US" smtClean="0"/>
              <a:t>3/17/16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C878A-1DD5-904F-99C7-DCBE666A4852}"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62258-E4B0-F74B-A3A0-4BCD6328076A}" type="datetimeFigureOut">
              <a:rPr lang="en-US" smtClean="0"/>
              <a:t>3/17/16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0C878A-1DD5-904F-99C7-DCBE666A4852}"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C62258-E4B0-F74B-A3A0-4BCD6328076A}" type="datetimeFigureOut">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C878A-1DD5-904F-99C7-DCBE666A4852}"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C62258-E4B0-F74B-A3A0-4BCD6328076A}" type="datetimeFigureOut">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C878A-1DD5-904F-99C7-DCBE666A4852}"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62258-E4B0-F74B-A3A0-4BCD6328076A}" type="datetimeFigureOut">
              <a:rPr lang="en-US" smtClean="0"/>
              <a:t>3/17/16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C878A-1DD5-904F-99C7-DCBE666A4852}"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0800"/>
            <a:ext cx="9144000" cy="6807200"/>
          </a:xfrm>
          <a:prstGeom prst="rect">
            <a:avLst/>
          </a:prstGeom>
        </p:spPr>
      </p:pic>
      <p:sp>
        <p:nvSpPr>
          <p:cNvPr id="2" name="Title 1"/>
          <p:cNvSpPr>
            <a:spLocks noGrp="1"/>
          </p:cNvSpPr>
          <p:nvPr>
            <p:ph type="ctrTitle"/>
          </p:nvPr>
        </p:nvSpPr>
        <p:spPr>
          <a:xfrm>
            <a:off x="685800" y="361594"/>
            <a:ext cx="7772400" cy="1470025"/>
          </a:xfrm>
        </p:spPr>
        <p:txBody>
          <a:bodyPr/>
          <a:lstStyle/>
          <a:p>
            <a:r>
              <a:rPr lang="en-US" dirty="0" smtClean="0">
                <a:effectLst>
                  <a:glow rad="254000">
                    <a:schemeClr val="accent5">
                      <a:lumMod val="50000"/>
                      <a:alpha val="75000"/>
                    </a:schemeClr>
                  </a:glow>
                </a:effectLst>
              </a:rPr>
              <a:t>Is Justification Internal?</a:t>
            </a:r>
            <a:endParaRPr lang="en-US" dirty="0">
              <a:effectLst>
                <a:glow rad="254000">
                  <a:schemeClr val="accent5">
                    <a:lumMod val="50000"/>
                    <a:alpha val="75000"/>
                  </a:schemeClr>
                </a:glow>
              </a:effectLst>
            </a:endParaRPr>
          </a:p>
        </p:txBody>
      </p:sp>
      <p:sp>
        <p:nvSpPr>
          <p:cNvPr id="3" name="Subtitle 2"/>
          <p:cNvSpPr>
            <a:spLocks noGrp="1"/>
          </p:cNvSpPr>
          <p:nvPr>
            <p:ph type="subTitle" idx="1"/>
          </p:nvPr>
        </p:nvSpPr>
        <p:spPr>
          <a:xfrm>
            <a:off x="1980759" y="2645950"/>
            <a:ext cx="5126347" cy="1752600"/>
          </a:xfrm>
        </p:spPr>
        <p:txBody>
          <a:bodyPr/>
          <a:lstStyle/>
          <a:p>
            <a:r>
              <a:rPr lang="en-US" dirty="0" smtClean="0">
                <a:effectLst>
                  <a:glow rad="254000">
                    <a:schemeClr val="accent5">
                      <a:lumMod val="50000"/>
                      <a:alpha val="75000"/>
                    </a:schemeClr>
                  </a:glow>
                </a:effectLst>
              </a:rPr>
              <a:t>Kareem Khalifa</a:t>
            </a:r>
          </a:p>
          <a:p>
            <a:r>
              <a:rPr lang="en-US" dirty="0" smtClean="0">
                <a:effectLst>
                  <a:glow rad="254000">
                    <a:schemeClr val="accent5">
                      <a:lumMod val="50000"/>
                      <a:alpha val="75000"/>
                    </a:schemeClr>
                  </a:glow>
                </a:effectLst>
              </a:rPr>
              <a:t>Philosophy Department</a:t>
            </a:r>
          </a:p>
          <a:p>
            <a:r>
              <a:rPr lang="en-US" dirty="0" smtClean="0">
                <a:effectLst>
                  <a:glow rad="254000">
                    <a:schemeClr val="accent5">
                      <a:lumMod val="50000"/>
                      <a:alpha val="75000"/>
                    </a:schemeClr>
                  </a:glow>
                </a:effectLst>
              </a:rPr>
              <a:t>Middlebury College</a:t>
            </a:r>
            <a:endParaRPr lang="en-US" dirty="0">
              <a:effectLst>
                <a:glow rad="254000">
                  <a:schemeClr val="accent5">
                    <a:lumMod val="50000"/>
                    <a:alpha val="75000"/>
                  </a:schemeClr>
                </a:glow>
              </a:effectLst>
            </a:endParaRPr>
          </a:p>
        </p:txBody>
      </p:sp>
    </p:spTree>
    <p:extLst>
      <p:ext uri="{BB962C8B-B14F-4D97-AF65-F5344CB8AC3E}">
        <p14:creationId xmlns:p14="http://schemas.microsoft.com/office/powerpoint/2010/main" val="40443250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0800"/>
            <a:ext cx="9144000" cy="6807200"/>
          </a:xfrm>
          <a:prstGeom prst="rect">
            <a:avLst/>
          </a:prstGeom>
        </p:spPr>
      </p:pic>
      <p:sp>
        <p:nvSpPr>
          <p:cNvPr id="2" name="Title 1"/>
          <p:cNvSpPr>
            <a:spLocks noGrp="1"/>
          </p:cNvSpPr>
          <p:nvPr>
            <p:ph type="ctrTitle"/>
          </p:nvPr>
        </p:nvSpPr>
        <p:spPr>
          <a:xfrm>
            <a:off x="685800" y="361594"/>
            <a:ext cx="7772400" cy="1470025"/>
          </a:xfrm>
        </p:spPr>
        <p:txBody>
          <a:bodyPr/>
          <a:lstStyle/>
          <a:p>
            <a:r>
              <a:rPr lang="en-US" dirty="0" smtClean="0">
                <a:effectLst>
                  <a:glow rad="254000">
                    <a:schemeClr val="accent5">
                      <a:lumMod val="50000"/>
                      <a:alpha val="75000"/>
                    </a:schemeClr>
                  </a:glow>
                </a:effectLst>
              </a:rPr>
              <a:t>Overview</a:t>
            </a:r>
            <a:endParaRPr lang="en-US" dirty="0">
              <a:effectLst>
                <a:glow rad="254000">
                  <a:schemeClr val="accent5">
                    <a:lumMod val="50000"/>
                    <a:alpha val="75000"/>
                  </a:schemeClr>
                </a:glow>
              </a:effectLst>
            </a:endParaRPr>
          </a:p>
        </p:txBody>
      </p:sp>
      <p:sp>
        <p:nvSpPr>
          <p:cNvPr id="3" name="Subtitle 2"/>
          <p:cNvSpPr>
            <a:spLocks noGrp="1"/>
          </p:cNvSpPr>
          <p:nvPr>
            <p:ph type="subTitle" idx="1"/>
          </p:nvPr>
        </p:nvSpPr>
        <p:spPr>
          <a:xfrm>
            <a:off x="1466670" y="1466467"/>
            <a:ext cx="5836434" cy="3129470"/>
          </a:xfrm>
        </p:spPr>
        <p:txBody>
          <a:bodyPr>
            <a:normAutofit fontScale="92500" lnSpcReduction="10000"/>
          </a:bodyPr>
          <a:lstStyle/>
          <a:p>
            <a:pPr marL="514350" indent="-514350">
              <a:buAutoNum type="arabicPeriod"/>
            </a:pPr>
            <a:r>
              <a:rPr lang="en-US" dirty="0" smtClean="0">
                <a:effectLst>
                  <a:glow rad="254000">
                    <a:schemeClr val="accent5">
                      <a:lumMod val="50000"/>
                      <a:alpha val="75000"/>
                    </a:schemeClr>
                  </a:glow>
                </a:effectLst>
              </a:rPr>
              <a:t>The distinction(s)</a:t>
            </a:r>
          </a:p>
          <a:p>
            <a:pPr marL="514350" indent="-514350">
              <a:buAutoNum type="arabicPeriod"/>
            </a:pPr>
            <a:r>
              <a:rPr lang="en-US" dirty="0" smtClean="0">
                <a:effectLst>
                  <a:glow rad="254000">
                    <a:schemeClr val="accent5">
                      <a:lumMod val="50000"/>
                      <a:alpha val="75000"/>
                    </a:schemeClr>
                  </a:glow>
                </a:effectLst>
              </a:rPr>
              <a:t>Epistemic responsibility</a:t>
            </a:r>
          </a:p>
          <a:p>
            <a:pPr marL="514350" indent="-514350">
              <a:buAutoNum type="arabicPeriod"/>
            </a:pPr>
            <a:r>
              <a:rPr lang="en-US" smtClean="0">
                <a:effectLst>
                  <a:glow rad="254000">
                    <a:schemeClr val="accent5">
                      <a:lumMod val="50000"/>
                      <a:alpha val="75000"/>
                    </a:schemeClr>
                  </a:glow>
                </a:effectLst>
              </a:rPr>
              <a:t>Forgotten evidence</a:t>
            </a:r>
            <a:endParaRPr lang="en-US" dirty="0" smtClean="0">
              <a:effectLst>
                <a:glow rad="254000">
                  <a:schemeClr val="accent5">
                    <a:lumMod val="50000"/>
                    <a:alpha val="75000"/>
                  </a:schemeClr>
                </a:glow>
              </a:effectLst>
            </a:endParaRPr>
          </a:p>
          <a:p>
            <a:pPr marL="514350" indent="-514350">
              <a:buAutoNum type="arabicPeriod"/>
            </a:pPr>
            <a:r>
              <a:rPr lang="en-US" dirty="0" smtClean="0">
                <a:effectLst>
                  <a:glow rad="254000">
                    <a:schemeClr val="accent5">
                      <a:lumMod val="50000"/>
                      <a:alpha val="75000"/>
                    </a:schemeClr>
                  </a:glow>
                </a:effectLst>
              </a:rPr>
              <a:t>Interesting internalism?</a:t>
            </a:r>
          </a:p>
          <a:p>
            <a:pPr marL="514350" indent="-514350">
              <a:buAutoNum type="arabicPeriod"/>
            </a:pPr>
            <a:r>
              <a:rPr lang="en-US" dirty="0" smtClean="0">
                <a:effectLst>
                  <a:glow rad="254000">
                    <a:schemeClr val="accent5">
                      <a:lumMod val="50000"/>
                      <a:alpha val="75000"/>
                    </a:schemeClr>
                  </a:glow>
                </a:effectLst>
              </a:rPr>
              <a:t>Reasons</a:t>
            </a:r>
          </a:p>
          <a:p>
            <a:pPr marL="514350" indent="-514350">
              <a:buAutoNum type="arabicPeriod"/>
            </a:pPr>
            <a:r>
              <a:rPr lang="en-US" dirty="0" smtClean="0">
                <a:effectLst>
                  <a:glow rad="254000">
                    <a:schemeClr val="accent5">
                      <a:lumMod val="50000"/>
                      <a:alpha val="75000"/>
                    </a:schemeClr>
                  </a:glow>
                </a:effectLst>
              </a:rPr>
              <a:t>Skepticism</a:t>
            </a:r>
          </a:p>
          <a:p>
            <a:endParaRPr lang="en-US" dirty="0">
              <a:effectLst>
                <a:glow rad="254000">
                  <a:schemeClr val="accent5">
                    <a:lumMod val="50000"/>
                    <a:alpha val="75000"/>
                  </a:schemeClr>
                </a:glow>
              </a:effectLst>
            </a:endParaRPr>
          </a:p>
        </p:txBody>
      </p:sp>
    </p:spTree>
    <p:extLst>
      <p:ext uri="{BB962C8B-B14F-4D97-AF65-F5344CB8AC3E}">
        <p14:creationId xmlns:p14="http://schemas.microsoft.com/office/powerpoint/2010/main" val="3710313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1">
                <a:tint val="45000"/>
                <a:satMod val="400000"/>
              </a:schemeClr>
            </a:duotone>
          </a:blip>
          <a:stretch>
            <a:fillRect/>
          </a:stretch>
        </p:blipFill>
        <p:spPr>
          <a:xfrm>
            <a:off x="0" y="50800"/>
            <a:ext cx="9144000" cy="6807200"/>
          </a:xfrm>
          <a:prstGeom prst="rect">
            <a:avLst/>
          </a:prstGeom>
        </p:spPr>
      </p:pic>
      <p:sp>
        <p:nvSpPr>
          <p:cNvPr id="2" name="Title 1"/>
          <p:cNvSpPr>
            <a:spLocks noGrp="1"/>
          </p:cNvSpPr>
          <p:nvPr>
            <p:ph type="ctrTitle"/>
          </p:nvPr>
        </p:nvSpPr>
        <p:spPr>
          <a:xfrm>
            <a:off x="685800" y="361594"/>
            <a:ext cx="7772400" cy="1470025"/>
          </a:xfrm>
        </p:spPr>
        <p:txBody>
          <a:bodyPr/>
          <a:lstStyle/>
          <a:p>
            <a:r>
              <a:rPr lang="en-US" dirty="0" smtClean="0">
                <a:effectLst>
                  <a:glow rad="254000">
                    <a:schemeClr val="accent5">
                      <a:lumMod val="50000"/>
                      <a:alpha val="75000"/>
                    </a:schemeClr>
                  </a:glow>
                </a:effectLst>
              </a:rPr>
              <a:t>1. The internalism-externalism distinction(s)</a:t>
            </a:r>
            <a:endParaRPr lang="en-US" dirty="0">
              <a:effectLst>
                <a:glow rad="254000">
                  <a:schemeClr val="accent5">
                    <a:lumMod val="50000"/>
                    <a:alpha val="75000"/>
                  </a:schemeClr>
                </a:glow>
              </a:effectLst>
            </a:endParaRPr>
          </a:p>
        </p:txBody>
      </p:sp>
      <p:sp>
        <p:nvSpPr>
          <p:cNvPr id="3" name="Subtitle 2"/>
          <p:cNvSpPr>
            <a:spLocks noGrp="1"/>
          </p:cNvSpPr>
          <p:nvPr>
            <p:ph type="subTitle" idx="1"/>
          </p:nvPr>
        </p:nvSpPr>
        <p:spPr>
          <a:xfrm>
            <a:off x="685800" y="2645688"/>
            <a:ext cx="7772400" cy="1315284"/>
          </a:xfrm>
        </p:spPr>
        <p:txBody>
          <a:bodyPr>
            <a:normAutofit/>
          </a:bodyPr>
          <a:lstStyle/>
          <a:p>
            <a:r>
              <a:rPr lang="en-US" dirty="0" smtClean="0">
                <a:effectLst>
                  <a:glow rad="254000">
                    <a:schemeClr val="accent5">
                      <a:lumMod val="50000"/>
                      <a:alpha val="75000"/>
                    </a:schemeClr>
                  </a:glow>
                </a:effectLst>
              </a:rPr>
              <a:t>1.1. Greco’s version</a:t>
            </a:r>
          </a:p>
          <a:p>
            <a:r>
              <a:rPr lang="en-US" dirty="0" smtClean="0">
                <a:effectLst>
                  <a:glow rad="254000">
                    <a:schemeClr val="accent5">
                      <a:lumMod val="50000"/>
                      <a:alpha val="75000"/>
                    </a:schemeClr>
                  </a:glow>
                </a:effectLst>
              </a:rPr>
              <a:t>1.2. Feldman’s version</a:t>
            </a:r>
            <a:endParaRPr lang="en-US" dirty="0">
              <a:effectLst>
                <a:glow rad="254000">
                  <a:schemeClr val="accent5">
                    <a:lumMod val="50000"/>
                    <a:alpha val="75000"/>
                  </a:schemeClr>
                </a:glow>
              </a:effectLst>
            </a:endParaRPr>
          </a:p>
        </p:txBody>
      </p:sp>
    </p:spTree>
    <p:extLst>
      <p:ext uri="{BB962C8B-B14F-4D97-AF65-F5344CB8AC3E}">
        <p14:creationId xmlns:p14="http://schemas.microsoft.com/office/powerpoint/2010/main" val="20383291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3">
                <a:tint val="45000"/>
                <a:satMod val="400000"/>
              </a:schemeClr>
            </a:duotone>
          </a:blip>
          <a:stretch>
            <a:fillRect/>
          </a:stretch>
        </p:blipFill>
        <p:spPr>
          <a:xfrm>
            <a:off x="0" y="50800"/>
            <a:ext cx="9144000" cy="6807200"/>
          </a:xfrm>
          <a:prstGeom prst="rect">
            <a:avLst/>
          </a:prstGeom>
        </p:spPr>
      </p:pic>
      <p:sp>
        <p:nvSpPr>
          <p:cNvPr id="2" name="Title 1"/>
          <p:cNvSpPr>
            <a:spLocks noGrp="1"/>
          </p:cNvSpPr>
          <p:nvPr>
            <p:ph type="ctrTitle"/>
          </p:nvPr>
        </p:nvSpPr>
        <p:spPr>
          <a:xfrm>
            <a:off x="685800" y="361594"/>
            <a:ext cx="7772400" cy="1470025"/>
          </a:xfrm>
        </p:spPr>
        <p:txBody>
          <a:bodyPr/>
          <a:lstStyle/>
          <a:p>
            <a:r>
              <a:rPr lang="en-US" dirty="0" smtClean="0">
                <a:effectLst>
                  <a:glow rad="317500">
                    <a:schemeClr val="accent3">
                      <a:lumMod val="50000"/>
                      <a:alpha val="75000"/>
                    </a:schemeClr>
                  </a:glow>
                </a:effectLst>
              </a:rPr>
              <a:t>2.Epistemic Responsibility</a:t>
            </a:r>
            <a:endParaRPr lang="en-US" dirty="0">
              <a:effectLst>
                <a:glow rad="317500">
                  <a:schemeClr val="accent3">
                    <a:lumMod val="50000"/>
                    <a:alpha val="75000"/>
                  </a:schemeClr>
                </a:glow>
              </a:effectLst>
            </a:endParaRPr>
          </a:p>
        </p:txBody>
      </p:sp>
      <p:sp>
        <p:nvSpPr>
          <p:cNvPr id="5" name="Subtitle 4"/>
          <p:cNvSpPr>
            <a:spLocks noGrp="1"/>
          </p:cNvSpPr>
          <p:nvPr>
            <p:ph type="subTitle" idx="1"/>
          </p:nvPr>
        </p:nvSpPr>
        <p:spPr>
          <a:xfrm>
            <a:off x="1371600" y="1996423"/>
            <a:ext cx="6400800" cy="2569278"/>
          </a:xfrm>
        </p:spPr>
        <p:txBody>
          <a:bodyPr/>
          <a:lstStyle/>
          <a:p>
            <a:r>
              <a:rPr lang="en-US" dirty="0" smtClean="0">
                <a:effectLst>
                  <a:glow rad="317500">
                    <a:schemeClr val="accent3">
                      <a:lumMod val="50000"/>
                      <a:alpha val="75000"/>
                    </a:schemeClr>
                  </a:glow>
                </a:effectLst>
              </a:rPr>
              <a:t>2.1. Internalist argument</a:t>
            </a:r>
          </a:p>
          <a:p>
            <a:r>
              <a:rPr lang="en-US" dirty="0" smtClean="0">
                <a:effectLst>
                  <a:glow rad="317500">
                    <a:schemeClr val="accent3">
                      <a:lumMod val="50000"/>
                      <a:alpha val="75000"/>
                    </a:schemeClr>
                  </a:glow>
                </a:effectLst>
              </a:rPr>
              <a:t>2.2. Greco’s 1</a:t>
            </a:r>
            <a:r>
              <a:rPr lang="en-US" baseline="30000" dirty="0" smtClean="0">
                <a:effectLst>
                  <a:glow rad="317500">
                    <a:schemeClr val="accent3">
                      <a:lumMod val="50000"/>
                      <a:alpha val="75000"/>
                    </a:schemeClr>
                  </a:glow>
                </a:effectLst>
              </a:rPr>
              <a:t>st</a:t>
            </a:r>
            <a:r>
              <a:rPr lang="en-US" dirty="0" smtClean="0">
                <a:effectLst>
                  <a:glow rad="317500">
                    <a:schemeClr val="accent3">
                      <a:lumMod val="50000"/>
                      <a:alpha val="75000"/>
                    </a:schemeClr>
                  </a:glow>
                </a:effectLst>
              </a:rPr>
              <a:t> Objection</a:t>
            </a:r>
          </a:p>
          <a:p>
            <a:r>
              <a:rPr lang="en-US" dirty="0" smtClean="0">
                <a:effectLst>
                  <a:glow rad="317500">
                    <a:schemeClr val="accent3">
                      <a:lumMod val="50000"/>
                      <a:alpha val="75000"/>
                    </a:schemeClr>
                  </a:glow>
                </a:effectLst>
              </a:rPr>
              <a:t>2.3. Greco’s 2</a:t>
            </a:r>
            <a:r>
              <a:rPr lang="en-US" baseline="30000" dirty="0" smtClean="0">
                <a:effectLst>
                  <a:glow rad="317500">
                    <a:schemeClr val="accent3">
                      <a:lumMod val="50000"/>
                      <a:alpha val="75000"/>
                    </a:schemeClr>
                  </a:glow>
                </a:effectLst>
              </a:rPr>
              <a:t>nd</a:t>
            </a:r>
            <a:r>
              <a:rPr lang="en-US" dirty="0" smtClean="0">
                <a:effectLst>
                  <a:glow rad="317500">
                    <a:schemeClr val="accent3">
                      <a:lumMod val="50000"/>
                      <a:alpha val="75000"/>
                    </a:schemeClr>
                  </a:glow>
                </a:effectLst>
              </a:rPr>
              <a:t> Objection</a:t>
            </a:r>
          </a:p>
        </p:txBody>
      </p:sp>
    </p:spTree>
    <p:extLst>
      <p:ext uri="{BB962C8B-B14F-4D97-AF65-F5344CB8AC3E}">
        <p14:creationId xmlns:p14="http://schemas.microsoft.com/office/powerpoint/2010/main" val="2343843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3">
                <a:tint val="45000"/>
                <a:satMod val="400000"/>
              </a:schemeClr>
            </a:duotone>
          </a:blip>
          <a:stretch>
            <a:fillRect/>
          </a:stretch>
        </p:blipFill>
        <p:spPr>
          <a:xfrm>
            <a:off x="0" y="50800"/>
            <a:ext cx="9144000" cy="6807200"/>
          </a:xfrm>
          <a:prstGeom prst="rect">
            <a:avLst/>
          </a:prstGeom>
        </p:spPr>
      </p:pic>
      <p:sp>
        <p:nvSpPr>
          <p:cNvPr id="2" name="Title 1"/>
          <p:cNvSpPr>
            <a:spLocks noGrp="1"/>
          </p:cNvSpPr>
          <p:nvPr>
            <p:ph type="ctrTitle"/>
          </p:nvPr>
        </p:nvSpPr>
        <p:spPr>
          <a:xfrm>
            <a:off x="685800" y="361594"/>
            <a:ext cx="7772400" cy="1470025"/>
          </a:xfrm>
        </p:spPr>
        <p:txBody>
          <a:bodyPr/>
          <a:lstStyle/>
          <a:p>
            <a:r>
              <a:rPr lang="en-US" dirty="0" smtClean="0">
                <a:effectLst>
                  <a:glow rad="317500">
                    <a:schemeClr val="accent3">
                      <a:lumMod val="50000"/>
                      <a:alpha val="75000"/>
                    </a:schemeClr>
                  </a:glow>
                </a:effectLst>
              </a:rPr>
              <a:t>3. Forgotten evidence</a:t>
            </a:r>
            <a:endParaRPr lang="en-US" dirty="0">
              <a:effectLst>
                <a:glow rad="317500">
                  <a:schemeClr val="accent3">
                    <a:lumMod val="50000"/>
                    <a:alpha val="75000"/>
                  </a:schemeClr>
                </a:glow>
              </a:effectLst>
            </a:endParaRPr>
          </a:p>
        </p:txBody>
      </p:sp>
      <p:sp>
        <p:nvSpPr>
          <p:cNvPr id="5" name="Subtitle 4"/>
          <p:cNvSpPr>
            <a:spLocks noGrp="1"/>
          </p:cNvSpPr>
          <p:nvPr>
            <p:ph type="subTitle" idx="1"/>
          </p:nvPr>
        </p:nvSpPr>
        <p:spPr>
          <a:xfrm>
            <a:off x="0" y="1542057"/>
            <a:ext cx="9143999" cy="5170429"/>
          </a:xfrm>
          <a:solidFill>
            <a:schemeClr val="bg1">
              <a:alpha val="61000"/>
            </a:schemeClr>
          </a:solidFill>
        </p:spPr>
        <p:txBody>
          <a:bodyPr>
            <a:normAutofit fontScale="92500" lnSpcReduction="10000"/>
          </a:bodyPr>
          <a:lstStyle/>
          <a:p>
            <a:r>
              <a:rPr lang="en-US" i="1" dirty="0">
                <a:solidFill>
                  <a:srgbClr val="FFFF00"/>
                </a:solidFill>
                <a:effectLst>
                  <a:glow rad="292100">
                    <a:schemeClr val="bg1">
                      <a:alpha val="75000"/>
                    </a:schemeClr>
                  </a:glow>
                </a:effectLst>
              </a:rPr>
              <a:t>Greco’s “Maria” example:</a:t>
            </a:r>
            <a:endParaRPr lang="en-US" dirty="0">
              <a:solidFill>
                <a:srgbClr val="FFFF00"/>
              </a:solidFill>
              <a:effectLst>
                <a:glow rad="292100">
                  <a:schemeClr val="bg1">
                    <a:alpha val="75000"/>
                  </a:schemeClr>
                </a:glow>
              </a:effectLst>
            </a:endParaRPr>
          </a:p>
          <a:p>
            <a:r>
              <a:rPr lang="en-US" dirty="0">
                <a:solidFill>
                  <a:srgbClr val="FFFF00"/>
                </a:solidFill>
                <a:effectLst>
                  <a:glow rad="292100">
                    <a:schemeClr val="bg1">
                      <a:alpha val="75000"/>
                    </a:schemeClr>
                  </a:glow>
                </a:effectLst>
              </a:rPr>
              <a:t>Maria believes that Dean Martin is Italian. She believes this because she seems to remember clearly that it is so, and she presently has no reason for doubting her belief. But suppose also that Maria first came to this belief carelessly and irresponsibly (although she has now forgotten this). Many years ago, she formed her belief on the basis of testimony from her mother, who believes that all good singers are Italian. At the time Maria knew that her mother was an unreliable source in these matters, and she realized that it was not rational to accept her mother’s testimony.</a:t>
            </a:r>
          </a:p>
        </p:txBody>
      </p:sp>
    </p:spTree>
    <p:extLst>
      <p:ext uri="{BB962C8B-B14F-4D97-AF65-F5344CB8AC3E}">
        <p14:creationId xmlns:p14="http://schemas.microsoft.com/office/powerpoint/2010/main" val="1601140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blip>
          <a:stretch>
            <a:fillRect/>
          </a:stretch>
        </p:blipFill>
        <p:spPr>
          <a:xfrm>
            <a:off x="0" y="50800"/>
            <a:ext cx="9144000" cy="6807200"/>
          </a:xfrm>
          <a:prstGeom prst="rect">
            <a:avLst/>
          </a:prstGeom>
        </p:spPr>
      </p:pic>
      <p:sp>
        <p:nvSpPr>
          <p:cNvPr id="2" name="Title 1"/>
          <p:cNvSpPr>
            <a:spLocks noGrp="1"/>
          </p:cNvSpPr>
          <p:nvPr>
            <p:ph type="ctrTitle"/>
          </p:nvPr>
        </p:nvSpPr>
        <p:spPr>
          <a:xfrm>
            <a:off x="181443" y="361594"/>
            <a:ext cx="8800013" cy="1470025"/>
          </a:xfrm>
        </p:spPr>
        <p:txBody>
          <a:bodyPr/>
          <a:lstStyle/>
          <a:p>
            <a:r>
              <a:rPr lang="en-US" dirty="0" smtClean="0">
                <a:effectLst>
                  <a:glow rad="254000">
                    <a:schemeClr val="accent2">
                      <a:lumMod val="50000"/>
                      <a:alpha val="75000"/>
                    </a:schemeClr>
                  </a:glow>
                </a:effectLst>
              </a:rPr>
              <a:t>4. Is internalism interesting?</a:t>
            </a:r>
            <a:endParaRPr lang="en-US" dirty="0">
              <a:effectLst>
                <a:glow rad="254000">
                  <a:schemeClr val="accent2">
                    <a:lumMod val="50000"/>
                    <a:alpha val="75000"/>
                  </a:schemeClr>
                </a:glow>
              </a:effectLst>
            </a:endParaRPr>
          </a:p>
        </p:txBody>
      </p:sp>
      <p:sp>
        <p:nvSpPr>
          <p:cNvPr id="3" name="Subtitle 2"/>
          <p:cNvSpPr>
            <a:spLocks noGrp="1"/>
          </p:cNvSpPr>
          <p:nvPr>
            <p:ph type="subTitle" idx="1"/>
          </p:nvPr>
        </p:nvSpPr>
        <p:spPr>
          <a:xfrm>
            <a:off x="685800" y="1980486"/>
            <a:ext cx="7772400" cy="2554978"/>
          </a:xfrm>
        </p:spPr>
        <p:txBody>
          <a:bodyPr>
            <a:normAutofit/>
          </a:bodyPr>
          <a:lstStyle/>
          <a:p>
            <a:r>
              <a:rPr lang="en-US" dirty="0" smtClean="0">
                <a:effectLst>
                  <a:glow rad="254000">
                    <a:schemeClr val="accent2">
                      <a:lumMod val="50000"/>
                      <a:alpha val="75000"/>
                    </a:schemeClr>
                  </a:glow>
                </a:effectLst>
              </a:rPr>
              <a:t>4.1. Greco’s argument</a:t>
            </a:r>
          </a:p>
          <a:p>
            <a:r>
              <a:rPr lang="en-US" dirty="0" smtClean="0">
                <a:effectLst>
                  <a:glow rad="254000">
                    <a:schemeClr val="accent2">
                      <a:lumMod val="50000"/>
                      <a:alpha val="75000"/>
                    </a:schemeClr>
                  </a:glow>
                </a:effectLst>
              </a:rPr>
              <a:t>4.2. Consistency</a:t>
            </a:r>
          </a:p>
          <a:p>
            <a:r>
              <a:rPr lang="en-US" dirty="0" smtClean="0">
                <a:effectLst>
                  <a:glow rad="254000">
                    <a:schemeClr val="accent2">
                      <a:lumMod val="50000"/>
                      <a:alpha val="75000"/>
                    </a:schemeClr>
                  </a:glow>
                </a:effectLst>
              </a:rPr>
              <a:t>4.3. Thinking of reasons</a:t>
            </a:r>
          </a:p>
          <a:p>
            <a:r>
              <a:rPr lang="en-US" dirty="0" smtClean="0">
                <a:effectLst>
                  <a:glow rad="254000">
                    <a:schemeClr val="accent2">
                      <a:lumMod val="50000"/>
                      <a:alpha val="75000"/>
                    </a:schemeClr>
                  </a:glow>
                </a:effectLst>
              </a:rPr>
              <a:t>4.4. High-grade knowledge</a:t>
            </a:r>
            <a:endParaRPr lang="en-US" dirty="0">
              <a:effectLst>
                <a:glow rad="254000">
                  <a:schemeClr val="accent2">
                    <a:lumMod val="50000"/>
                    <a:alpha val="75000"/>
                  </a:schemeClr>
                </a:glow>
              </a:effectLst>
            </a:endParaRPr>
          </a:p>
        </p:txBody>
      </p:sp>
    </p:spTree>
    <p:extLst>
      <p:ext uri="{BB962C8B-B14F-4D97-AF65-F5344CB8AC3E}">
        <p14:creationId xmlns:p14="http://schemas.microsoft.com/office/powerpoint/2010/main" val="3971893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4">
                <a:tint val="45000"/>
                <a:satMod val="400000"/>
              </a:schemeClr>
            </a:duotone>
          </a:blip>
          <a:stretch>
            <a:fillRect/>
          </a:stretch>
        </p:blipFill>
        <p:spPr>
          <a:xfrm>
            <a:off x="0" y="50800"/>
            <a:ext cx="9144000" cy="6807200"/>
          </a:xfrm>
          <a:prstGeom prst="rect">
            <a:avLst/>
          </a:prstGeom>
        </p:spPr>
      </p:pic>
      <p:sp>
        <p:nvSpPr>
          <p:cNvPr id="2" name="Title 1"/>
          <p:cNvSpPr>
            <a:spLocks noGrp="1"/>
          </p:cNvSpPr>
          <p:nvPr>
            <p:ph type="ctrTitle"/>
          </p:nvPr>
        </p:nvSpPr>
        <p:spPr>
          <a:xfrm>
            <a:off x="685800" y="361594"/>
            <a:ext cx="7772400" cy="1470025"/>
          </a:xfrm>
        </p:spPr>
        <p:txBody>
          <a:bodyPr/>
          <a:lstStyle/>
          <a:p>
            <a:r>
              <a:rPr lang="en-US" dirty="0" smtClean="0">
                <a:effectLst>
                  <a:glow rad="254000">
                    <a:schemeClr val="accent4">
                      <a:lumMod val="50000"/>
                      <a:alpha val="75000"/>
                    </a:schemeClr>
                  </a:glow>
                </a:effectLst>
              </a:rPr>
              <a:t>5. Reasons</a:t>
            </a:r>
            <a:endParaRPr lang="en-US" dirty="0">
              <a:effectLst>
                <a:glow rad="254000">
                  <a:schemeClr val="accent4">
                    <a:lumMod val="50000"/>
                    <a:alpha val="75000"/>
                  </a:schemeClr>
                </a:glow>
              </a:effectLst>
            </a:endParaRPr>
          </a:p>
        </p:txBody>
      </p:sp>
      <p:sp>
        <p:nvSpPr>
          <p:cNvPr id="5" name="Subtitle 2"/>
          <p:cNvSpPr>
            <a:spLocks noGrp="1"/>
          </p:cNvSpPr>
          <p:nvPr>
            <p:ph type="subTitle" idx="1"/>
          </p:nvPr>
        </p:nvSpPr>
        <p:spPr>
          <a:xfrm>
            <a:off x="685800" y="2116549"/>
            <a:ext cx="7772400" cy="2464269"/>
          </a:xfrm>
        </p:spPr>
        <p:txBody>
          <a:bodyPr>
            <a:normAutofit/>
          </a:bodyPr>
          <a:lstStyle/>
          <a:p>
            <a:r>
              <a:rPr lang="en-US" dirty="0" smtClean="0">
                <a:effectLst>
                  <a:glow rad="254000">
                    <a:schemeClr val="accent4">
                      <a:lumMod val="50000"/>
                      <a:alpha val="75000"/>
                    </a:schemeClr>
                  </a:glow>
                </a:effectLst>
              </a:rPr>
              <a:t>5.1. An objection to internalism</a:t>
            </a:r>
          </a:p>
          <a:p>
            <a:r>
              <a:rPr lang="en-US" dirty="0" smtClean="0">
                <a:effectLst>
                  <a:glow rad="254000">
                    <a:schemeClr val="accent4">
                      <a:lumMod val="50000"/>
                      <a:alpha val="75000"/>
                    </a:schemeClr>
                  </a:glow>
                </a:effectLst>
              </a:rPr>
              <a:t>5.2. Feldman’s reply</a:t>
            </a:r>
          </a:p>
          <a:p>
            <a:r>
              <a:rPr lang="en-US" dirty="0" smtClean="0">
                <a:effectLst>
                  <a:glow rad="254000">
                    <a:schemeClr val="accent4">
                      <a:lumMod val="50000"/>
                      <a:alpha val="75000"/>
                    </a:schemeClr>
                  </a:glow>
                </a:effectLst>
              </a:rPr>
              <a:t>5.3. Feldman vs. externalism</a:t>
            </a:r>
            <a:endParaRPr lang="en-US" dirty="0">
              <a:effectLst>
                <a:glow rad="254000">
                  <a:schemeClr val="accent4">
                    <a:lumMod val="50000"/>
                    <a:alpha val="75000"/>
                  </a:schemeClr>
                </a:glow>
              </a:effectLst>
            </a:endParaRPr>
          </a:p>
        </p:txBody>
      </p:sp>
    </p:spTree>
    <p:extLst>
      <p:ext uri="{BB962C8B-B14F-4D97-AF65-F5344CB8AC3E}">
        <p14:creationId xmlns:p14="http://schemas.microsoft.com/office/powerpoint/2010/main" val="2348682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blip>
          <a:stretch>
            <a:fillRect/>
          </a:stretch>
        </p:blipFill>
        <p:spPr>
          <a:xfrm>
            <a:off x="0" y="50800"/>
            <a:ext cx="9144000" cy="6807200"/>
          </a:xfrm>
          <a:prstGeom prst="rect">
            <a:avLst/>
          </a:prstGeom>
        </p:spPr>
      </p:pic>
      <p:sp>
        <p:nvSpPr>
          <p:cNvPr id="2" name="Title 1"/>
          <p:cNvSpPr>
            <a:spLocks noGrp="1"/>
          </p:cNvSpPr>
          <p:nvPr>
            <p:ph type="ctrTitle"/>
          </p:nvPr>
        </p:nvSpPr>
        <p:spPr>
          <a:xfrm>
            <a:off x="685800" y="361594"/>
            <a:ext cx="7772400" cy="1470025"/>
          </a:xfrm>
        </p:spPr>
        <p:txBody>
          <a:bodyPr/>
          <a:lstStyle/>
          <a:p>
            <a:r>
              <a:rPr lang="en-US" dirty="0" smtClean="0">
                <a:effectLst>
                  <a:glow rad="254000">
                    <a:schemeClr val="accent5">
                      <a:lumMod val="50000"/>
                      <a:alpha val="75000"/>
                    </a:schemeClr>
                  </a:glow>
                </a:effectLst>
              </a:rPr>
              <a:t>6. Skepticism</a:t>
            </a:r>
            <a:endParaRPr lang="en-US" dirty="0">
              <a:effectLst>
                <a:glow rad="254000">
                  <a:schemeClr val="accent5">
                    <a:lumMod val="50000"/>
                    <a:alpha val="75000"/>
                  </a:schemeClr>
                </a:glow>
              </a:effectLst>
            </a:endParaRPr>
          </a:p>
        </p:txBody>
      </p:sp>
      <p:sp>
        <p:nvSpPr>
          <p:cNvPr id="3" name="Subtitle 2"/>
          <p:cNvSpPr>
            <a:spLocks noGrp="1"/>
          </p:cNvSpPr>
          <p:nvPr>
            <p:ph type="subTitle" idx="1"/>
          </p:nvPr>
        </p:nvSpPr>
        <p:spPr>
          <a:xfrm>
            <a:off x="685800" y="2827106"/>
            <a:ext cx="7772400" cy="1693240"/>
          </a:xfrm>
        </p:spPr>
        <p:txBody>
          <a:bodyPr>
            <a:normAutofit/>
          </a:bodyPr>
          <a:lstStyle/>
          <a:p>
            <a:r>
              <a:rPr lang="en-US" dirty="0" smtClean="0">
                <a:effectLst>
                  <a:glow rad="254000">
                    <a:schemeClr val="accent5">
                      <a:lumMod val="50000"/>
                      <a:alpha val="75000"/>
                    </a:schemeClr>
                  </a:glow>
                </a:effectLst>
              </a:rPr>
              <a:t>6.1. Skepticism vs. externalism</a:t>
            </a:r>
          </a:p>
          <a:p>
            <a:r>
              <a:rPr lang="en-US" dirty="0" smtClean="0">
                <a:effectLst>
                  <a:glow rad="254000">
                    <a:schemeClr val="accent5">
                      <a:lumMod val="50000"/>
                      <a:alpha val="75000"/>
                    </a:schemeClr>
                  </a:glow>
                </a:effectLst>
              </a:rPr>
              <a:t>6.2. Greco’s reply</a:t>
            </a:r>
            <a:endParaRPr lang="en-US" dirty="0">
              <a:effectLst>
                <a:glow rad="254000">
                  <a:schemeClr val="accent5">
                    <a:lumMod val="50000"/>
                    <a:alpha val="75000"/>
                  </a:schemeClr>
                </a:glow>
              </a:effectLst>
            </a:endParaRPr>
          </a:p>
        </p:txBody>
      </p:sp>
    </p:spTree>
    <p:extLst>
      <p:ext uri="{BB962C8B-B14F-4D97-AF65-F5344CB8AC3E}">
        <p14:creationId xmlns:p14="http://schemas.microsoft.com/office/powerpoint/2010/main" val="128559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122</TotalTime>
  <Words>238</Words>
  <Application>Microsoft Macintosh PowerPoint</Application>
  <PresentationFormat>On-screen Show (4:3)</PresentationFormat>
  <Paragraphs>33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Black</vt:lpstr>
      <vt:lpstr>Is Justification Internal?</vt:lpstr>
      <vt:lpstr>Overview</vt:lpstr>
      <vt:lpstr>1. The internalism-externalism distinction(s)</vt:lpstr>
      <vt:lpstr>2.Epistemic Responsibility</vt:lpstr>
      <vt:lpstr>3. Forgotten evidence</vt:lpstr>
      <vt:lpstr>4. Is internalism interesting?</vt:lpstr>
      <vt:lpstr>5. Reasons</vt:lpstr>
      <vt:lpstr>6. Skepticism</vt:lpstr>
    </vt:vector>
  </TitlesOfParts>
  <Company>Middlebury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Justification Internal?</dc:title>
  <dc:creator>Kareem Khalifa</dc:creator>
  <cp:lastModifiedBy>Kareem Khalifa</cp:lastModifiedBy>
  <cp:revision>7</cp:revision>
  <dcterms:created xsi:type="dcterms:W3CDTF">2016-03-16T20:38:20Z</dcterms:created>
  <dcterms:modified xsi:type="dcterms:W3CDTF">2016-03-17T18:54:46Z</dcterms:modified>
</cp:coreProperties>
</file>